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346" r:id="rId4"/>
    <p:sldId id="343" r:id="rId5"/>
    <p:sldId id="348" r:id="rId6"/>
    <p:sldId id="350" r:id="rId7"/>
    <p:sldId id="352" r:id="rId8"/>
    <p:sldId id="351" r:id="rId9"/>
    <p:sldId id="349" r:id="rId10"/>
    <p:sldId id="353" r:id="rId11"/>
    <p:sldId id="354" r:id="rId12"/>
    <p:sldId id="355" r:id="rId13"/>
    <p:sldId id="347" r:id="rId14"/>
    <p:sldId id="357" r:id="rId15"/>
    <p:sldId id="356" r:id="rId16"/>
    <p:sldId id="344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638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4147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519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3091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61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50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0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33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5992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783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04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774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883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8601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#3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Cleaning “Dirty Data” from Excel </a:t>
            </a: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And Making it “Tidy” in R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892767" y="-28183"/>
            <a:ext cx="80829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How I learned to Rename Long Column Names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70FBFF-F057-4912-AAB1-7B27D7E802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267" y="970776"/>
            <a:ext cx="1905000" cy="1905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9A2AF47-BF39-4D21-BD35-258CC612AE34}"/>
              </a:ext>
            </a:extLst>
          </p:cNvPr>
          <p:cNvSpPr/>
          <p:nvPr/>
        </p:nvSpPr>
        <p:spPr>
          <a:xfrm rot="19200000">
            <a:off x="3293915" y="1089743"/>
            <a:ext cx="135909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Rename…?</a:t>
            </a:r>
          </a:p>
          <a:p>
            <a:r>
              <a:rPr lang="en-US" sz="2000" b="1" dirty="0"/>
              <a:t> 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42CBD0E-B20D-4323-9B2B-4061C9D7BA50}"/>
              </a:ext>
            </a:extLst>
          </p:cNvPr>
          <p:cNvSpPr/>
          <p:nvPr/>
        </p:nvSpPr>
        <p:spPr>
          <a:xfrm>
            <a:off x="3488656" y="2356732"/>
            <a:ext cx="69745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Prior to attending this course how much experience did you have working with any of your </a:t>
            </a:r>
            <a:r>
              <a:rPr lang="en-US" b="1" dirty="0" err="1"/>
              <a:t>Metaswitch</a:t>
            </a:r>
            <a:r>
              <a:rPr lang="en-US" b="1" dirty="0"/>
              <a:t> equipment</a:t>
            </a:r>
            <a:endParaRPr lang="en-US" dirty="0"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54DCCE2-C7CC-4BE7-9CAA-364DB44109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8656" y="3484059"/>
            <a:ext cx="613552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colnames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df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)[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colnames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df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== '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oldName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'] &lt;- '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newName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’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 b="1" dirty="0"/>
              <a:t>(This is one way to do it…)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7F5077C-9FAC-46F1-B3F4-5312F050D188}"/>
              </a:ext>
            </a:extLst>
          </p:cNvPr>
          <p:cNvSpPr/>
          <p:nvPr/>
        </p:nvSpPr>
        <p:spPr>
          <a:xfrm rot="19200000">
            <a:off x="4416805" y="1232451"/>
            <a:ext cx="152798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err="1"/>
              <a:t>Colnames</a:t>
            </a:r>
            <a:r>
              <a:rPr lang="en-US" sz="2000" b="1" dirty="0"/>
              <a:t>…?</a:t>
            </a:r>
          </a:p>
          <a:p>
            <a:r>
              <a:rPr lang="en-US" sz="2000" b="1" dirty="0"/>
              <a:t> 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2047124-83E8-4FA8-94E5-6D45BD2C9495}"/>
              </a:ext>
            </a:extLst>
          </p:cNvPr>
          <p:cNvSpPr/>
          <p:nvPr/>
        </p:nvSpPr>
        <p:spPr>
          <a:xfrm rot="19200000">
            <a:off x="6035228" y="1354253"/>
            <a:ext cx="119135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names…?</a:t>
            </a:r>
          </a:p>
          <a:p>
            <a:r>
              <a:rPr lang="en-US" sz="2000" b="1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254732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065763" y="7534"/>
            <a:ext cx="73480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Learning to Rename Long Column Names  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34CD546C-36F2-41AC-AD33-2FE0F3182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495" y="956185"/>
            <a:ext cx="2090014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</a:rPr>
              <a:t>Names(Aug_2016) 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5ADF491-A057-4D85-9AEC-199ECE5FE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7982" y="1627838"/>
            <a:ext cx="6597461" cy="29951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2B87B6C-AFEF-4AF3-88FD-72506912E5DF}"/>
              </a:ext>
            </a:extLst>
          </p:cNvPr>
          <p:cNvSpPr/>
          <p:nvPr/>
        </p:nvSpPr>
        <p:spPr>
          <a:xfrm>
            <a:off x="1620857" y="4958694"/>
            <a:ext cx="44963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Vector [26] Essentially means Column 26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DDD079A-E7AD-4BB9-9C02-96B8D2E1E57D}"/>
              </a:ext>
            </a:extLst>
          </p:cNvPr>
          <p:cNvCxnSpPr/>
          <p:nvPr/>
        </p:nvCxnSpPr>
        <p:spPr>
          <a:xfrm flipH="1" flipV="1">
            <a:off x="1458097" y="4720281"/>
            <a:ext cx="322405" cy="2384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205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019581" y="-19075"/>
            <a:ext cx="824251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Learning to Rename Column Names by Vector   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34CD546C-36F2-41AC-AD33-2FE0F3182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495" y="956185"/>
            <a:ext cx="2090014" cy="30777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B87B6C-AFEF-4AF3-88FD-72506912E5DF}"/>
              </a:ext>
            </a:extLst>
          </p:cNvPr>
          <p:cNvSpPr/>
          <p:nvPr/>
        </p:nvSpPr>
        <p:spPr>
          <a:xfrm>
            <a:off x="1146168" y="5063011"/>
            <a:ext cx="13600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Vector [26]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DDD079A-E7AD-4BB9-9C02-96B8D2E1E57D}"/>
              </a:ext>
            </a:extLst>
          </p:cNvPr>
          <p:cNvCxnSpPr>
            <a:cxnSpLocks/>
          </p:cNvCxnSpPr>
          <p:nvPr/>
        </p:nvCxnSpPr>
        <p:spPr>
          <a:xfrm>
            <a:off x="1409014" y="1614335"/>
            <a:ext cx="1610567" cy="3448676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EFD240C-D105-4574-8E1B-51E36290F83D}"/>
              </a:ext>
            </a:extLst>
          </p:cNvPr>
          <p:cNvSpPr/>
          <p:nvPr/>
        </p:nvSpPr>
        <p:spPr>
          <a:xfrm>
            <a:off x="695739" y="999082"/>
            <a:ext cx="566443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Names(Aug_2016)[26] &lt;- “</a:t>
            </a:r>
            <a:r>
              <a:rPr lang="en-US" sz="2000" b="1" dirty="0" err="1"/>
              <a:t>Metaswitch_Experience</a:t>
            </a:r>
            <a:r>
              <a:rPr lang="en-US" sz="2000" b="1" dirty="0"/>
              <a:t>”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7783A0-EDF1-4C69-8E16-5FEBC3B43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9031" y="1538528"/>
            <a:ext cx="3100612" cy="3629329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1026" name="Picture 2" descr="C:\Users\micha\AppData\Local\Temp\SNAGHTML462dc54.PNG">
            <a:extLst>
              <a:ext uri="{FF2B5EF4-FFF2-40B4-BE49-F238E27FC236}">
                <a16:creationId xmlns:a16="http://schemas.microsoft.com/office/drawing/2014/main" id="{679CA9E0-0A82-422B-8464-D200971AA7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3968" y="841815"/>
            <a:ext cx="1107531" cy="4514668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66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455745" y="-1353"/>
            <a:ext cx="87220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Learning How to Delete Unwanted Column Names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FF3348-7AA7-4784-9554-E8DCCD080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73" y="1066800"/>
            <a:ext cx="1933575" cy="2362200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11139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085301" y="51331"/>
            <a:ext cx="1002139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Learning to Export the R Tidy Data Back to a Clean CSV 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9A2A94-AF80-4695-8DA5-873B8B7776E6}"/>
              </a:ext>
            </a:extLst>
          </p:cNvPr>
          <p:cNvSpPr/>
          <p:nvPr/>
        </p:nvSpPr>
        <p:spPr>
          <a:xfrm>
            <a:off x="3866834" y="1024977"/>
            <a:ext cx="53761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write.csv(Aug_2016, "Tidy_Data_Aug_2016.csv")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2B1DB-0F53-4AC1-A70F-1DBFC2EEF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3677" y="1698999"/>
            <a:ext cx="6954919" cy="3641825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23F81D1-F2CB-46E8-91C1-E4541C134C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2589" y="1869563"/>
            <a:ext cx="1876425" cy="2438400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2251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455745" y="-1353"/>
            <a:ext cx="89157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Create a Script in R to “Tidy” (Clean)  the Dirty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E0A1E-DB4A-440F-8241-47648A2E2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5" y="1075105"/>
            <a:ext cx="4710277" cy="2018690"/>
          </a:xfrm>
          <a:prstGeom prst="rect">
            <a:avLst/>
          </a:prstGeom>
          <a:ln>
            <a:solidFill>
              <a:srgbClr val="3C7E94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86ED-7274-4BF9-853D-E192FDD1B7C3}"/>
              </a:ext>
            </a:extLst>
          </p:cNvPr>
          <p:cNvCxnSpPr/>
          <p:nvPr/>
        </p:nvCxnSpPr>
        <p:spPr>
          <a:xfrm>
            <a:off x="3954162" y="3311611"/>
            <a:ext cx="2409568" cy="939113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3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533065" y="51331"/>
            <a:ext cx="46536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the Tidy Data in R</a:t>
            </a:r>
          </a:p>
        </p:txBody>
      </p:sp>
    </p:spTree>
    <p:extLst>
      <p:ext uri="{BB962C8B-B14F-4D97-AF65-F5344CB8AC3E}">
        <p14:creationId xmlns:p14="http://schemas.microsoft.com/office/powerpoint/2010/main" val="39758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840259" y="745816"/>
            <a:ext cx="1080052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1. Export “Real” Excel SurveyMonkey “End of Course Survey” Data”(Dirty Data)</a:t>
            </a:r>
          </a:p>
          <a:p>
            <a:endParaRPr lang="en-US" sz="2400" b="1" dirty="0"/>
          </a:p>
          <a:p>
            <a:r>
              <a:rPr lang="en-US" sz="2400" b="1" dirty="0"/>
              <a:t>2. “Read” the Exported Excel Dirty Data into R</a:t>
            </a:r>
          </a:p>
          <a:p>
            <a:endParaRPr lang="en-US" sz="2400" b="1" dirty="0"/>
          </a:p>
          <a:p>
            <a:r>
              <a:rPr lang="en-US" sz="2400" b="1" dirty="0"/>
              <a:t>3. Write a Script in R to “Tidy” (Clean) the  Dirty Data and “View” it in R</a:t>
            </a:r>
          </a:p>
          <a:p>
            <a:endParaRPr lang="en-US" sz="2400" b="1" dirty="0"/>
          </a:p>
          <a:p>
            <a:r>
              <a:rPr lang="en-US" sz="2400" b="1" dirty="0"/>
              <a:t>4. Export the R Tidy Data back to a CSV file</a:t>
            </a:r>
          </a:p>
          <a:p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71F66C-BDC1-44B0-BC87-BC38D6CC727B}"/>
              </a:ext>
            </a:extLst>
          </p:cNvPr>
          <p:cNvSpPr/>
          <p:nvPr/>
        </p:nvSpPr>
        <p:spPr>
          <a:xfrm>
            <a:off x="130328" y="10757"/>
            <a:ext cx="119313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From SurveyMonkey Export End of Sprint Survey “Dirty Data” to Excel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4ECFD-478C-4D4A-9665-C16D0E317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5" y="1383166"/>
            <a:ext cx="2202371" cy="160795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DAAEB8-B806-476F-9070-C44E3C0BB489}"/>
              </a:ext>
            </a:extLst>
          </p:cNvPr>
          <p:cNvSpPr/>
          <p:nvPr/>
        </p:nvSpPr>
        <p:spPr>
          <a:xfrm>
            <a:off x="866467" y="2162431"/>
            <a:ext cx="1409924" cy="33363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F87988-2189-4972-AA7C-C0051DA64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0505" y="1104065"/>
            <a:ext cx="7483488" cy="42980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51BC7A-F8E0-4058-A74A-C6E0C76E3B86}"/>
              </a:ext>
            </a:extLst>
          </p:cNvPr>
          <p:cNvSpPr/>
          <p:nvPr/>
        </p:nvSpPr>
        <p:spPr>
          <a:xfrm>
            <a:off x="5034812" y="2248930"/>
            <a:ext cx="1409924" cy="51898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B40D7F-30EA-42A7-8B8F-11315706F9CE}"/>
              </a:ext>
            </a:extLst>
          </p:cNvPr>
          <p:cNvCxnSpPr>
            <a:cxnSpLocks/>
          </p:cNvCxnSpPr>
          <p:nvPr/>
        </p:nvCxnSpPr>
        <p:spPr>
          <a:xfrm flipH="1">
            <a:off x="10540314" y="4090086"/>
            <a:ext cx="955947" cy="803190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338675" y="-2942"/>
            <a:ext cx="551465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Existing Dirty Data in 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2298486-08AA-4655-9292-AD8E99C18F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39" y="845596"/>
            <a:ext cx="6027942" cy="258340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B7333A0-4481-485E-B6D4-5469C13A8F2B}"/>
              </a:ext>
            </a:extLst>
          </p:cNvPr>
          <p:cNvCxnSpPr>
            <a:cxnSpLocks/>
          </p:cNvCxnSpPr>
          <p:nvPr/>
        </p:nvCxnSpPr>
        <p:spPr>
          <a:xfrm flipH="1">
            <a:off x="1997213" y="3266615"/>
            <a:ext cx="626598" cy="0"/>
          </a:xfrm>
          <a:prstGeom prst="straightConnector1">
            <a:avLst/>
          </a:prstGeom>
          <a:ln w="317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F0547747-B74E-4F8B-8AD0-229049967E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739" y="4693333"/>
            <a:ext cx="10341236" cy="342930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C002940C-C970-40B2-9173-9904211C1125}"/>
              </a:ext>
            </a:extLst>
          </p:cNvPr>
          <p:cNvSpPr/>
          <p:nvPr/>
        </p:nvSpPr>
        <p:spPr>
          <a:xfrm>
            <a:off x="835052" y="4161617"/>
            <a:ext cx="86253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Unfortunately SurveyMonkey Creates Extra Column Names for Each Individual Instructor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196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101028" y="6996"/>
            <a:ext cx="79899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SurveyMonkey Creates Extra Column Names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547747-B74E-4F8B-8AD0-229049967E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37" y="763928"/>
            <a:ext cx="10959823" cy="363443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1026" name="Picture 2" descr="C:\Users\micha\AppData\Local\Temp\SNAGHTMLe942a53.PNG">
            <a:extLst>
              <a:ext uri="{FF2B5EF4-FFF2-40B4-BE49-F238E27FC236}">
                <a16:creationId xmlns:a16="http://schemas.microsoft.com/office/drawing/2014/main" id="{DA9365EE-CD93-4F6C-8166-D6A9FBB1E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37" y="1562224"/>
            <a:ext cx="10959823" cy="4754906"/>
          </a:xfrm>
          <a:prstGeom prst="rect">
            <a:avLst/>
          </a:prstGeom>
          <a:noFill/>
          <a:ln>
            <a:solidFill>
              <a:srgbClr val="27515E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18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039377" y="6996"/>
            <a:ext cx="81132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How I Learned to Bring Them Into One Column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BC5E15-A5B8-4C8A-8D64-0512099163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262" y="1079134"/>
            <a:ext cx="2715665" cy="2495162"/>
          </a:xfrm>
          <a:prstGeom prst="rect">
            <a:avLst/>
          </a:prstGeom>
          <a:ln>
            <a:solidFill>
              <a:srgbClr val="27515E"/>
            </a:solidFill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57F0DF-7371-49B8-A385-277A457DB4B7}"/>
              </a:ext>
            </a:extLst>
          </p:cNvPr>
          <p:cNvSpPr/>
          <p:nvPr/>
        </p:nvSpPr>
        <p:spPr>
          <a:xfrm>
            <a:off x="1180338" y="4023148"/>
            <a:ext cx="8308685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 err="1"/>
              <a:t>Rbind</a:t>
            </a:r>
            <a:r>
              <a:rPr lang="en-US" sz="2000" b="1" dirty="0"/>
              <a:t>…?   Paste…?   Gather…?   Copy…?   </a:t>
            </a:r>
            <a:r>
              <a:rPr lang="en-US" sz="2000" b="1" dirty="0" err="1"/>
              <a:t>Cbind</a:t>
            </a:r>
            <a:r>
              <a:rPr lang="en-US" sz="2000" b="1" dirty="0"/>
              <a:t>…?  Combine…?  Collapse…?   </a:t>
            </a:r>
          </a:p>
          <a:p>
            <a:r>
              <a:rPr lang="en-US" sz="2000" b="1" dirty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43681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368905" y="22522"/>
            <a:ext cx="94541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Bringing Them Into One Column - Understanding Paste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5167BC1-1480-49D3-9BEC-9EB75E098A1A}"/>
              </a:ext>
            </a:extLst>
          </p:cNvPr>
          <p:cNvSpPr/>
          <p:nvPr/>
        </p:nvSpPr>
        <p:spPr>
          <a:xfrm>
            <a:off x="3924026" y="945969"/>
            <a:ext cx="32936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2400" b="1" dirty="0"/>
              <a:t>df$x &lt;- paste(df$n,df$s) </a:t>
            </a:r>
            <a:endParaRPr lang="en-US" sz="24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1F9E91F-9F6A-4C69-A3D3-E49007EA3AAB}"/>
              </a:ext>
            </a:extLst>
          </p:cNvPr>
          <p:cNvSpPr/>
          <p:nvPr/>
        </p:nvSpPr>
        <p:spPr>
          <a:xfrm>
            <a:off x="191033" y="2038659"/>
            <a:ext cx="3185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</a:t>
            </a:r>
            <a:r>
              <a:rPr lang="en-US" b="1" dirty="0" err="1"/>
              <a:t>Data.frame</a:t>
            </a:r>
            <a:r>
              <a:rPr lang="en-US" b="1" dirty="0"/>
              <a:t> (Table)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B693B4D-DC76-4B58-8BF7-A87CB3A6F241}"/>
              </a:ext>
            </a:extLst>
          </p:cNvPr>
          <p:cNvCxnSpPr>
            <a:cxnSpLocks/>
          </p:cNvCxnSpPr>
          <p:nvPr/>
        </p:nvCxnSpPr>
        <p:spPr>
          <a:xfrm flipV="1">
            <a:off x="2506220" y="1346886"/>
            <a:ext cx="1546796" cy="71082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1889C88-4735-4161-8F5A-D68A2B104431}"/>
              </a:ext>
            </a:extLst>
          </p:cNvPr>
          <p:cNvSpPr/>
          <p:nvPr/>
        </p:nvSpPr>
        <p:spPr>
          <a:xfrm>
            <a:off x="4178181" y="3600547"/>
            <a:ext cx="3203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</a:t>
            </a:r>
            <a:r>
              <a:rPr lang="en-US" b="1" dirty="0" err="1"/>
              <a:t>Data.frame</a:t>
            </a:r>
            <a:r>
              <a:rPr lang="en-US" b="1" dirty="0"/>
              <a:t> (Table)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805110F-49E0-4B30-B992-11989989C512}"/>
              </a:ext>
            </a:extLst>
          </p:cNvPr>
          <p:cNvSpPr/>
          <p:nvPr/>
        </p:nvSpPr>
        <p:spPr>
          <a:xfrm>
            <a:off x="7108182" y="2478787"/>
            <a:ext cx="32038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</a:t>
            </a:r>
            <a:r>
              <a:rPr lang="en-US" b="1" dirty="0" err="1"/>
              <a:t>Data.frame</a:t>
            </a:r>
            <a:r>
              <a:rPr lang="en-US" b="1" dirty="0"/>
              <a:t> (Table)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02F3F12-57FC-42E1-914D-1244F41414F3}"/>
              </a:ext>
            </a:extLst>
          </p:cNvPr>
          <p:cNvCxnSpPr>
            <a:cxnSpLocks/>
          </p:cNvCxnSpPr>
          <p:nvPr/>
        </p:nvCxnSpPr>
        <p:spPr>
          <a:xfrm flipV="1">
            <a:off x="4636233" y="1357532"/>
            <a:ext cx="1208100" cy="224301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4F211ED-5129-448B-95C6-6D85A627EF5D}"/>
              </a:ext>
            </a:extLst>
          </p:cNvPr>
          <p:cNvCxnSpPr>
            <a:cxnSpLocks/>
          </p:cNvCxnSpPr>
          <p:nvPr/>
        </p:nvCxnSpPr>
        <p:spPr>
          <a:xfrm flipV="1">
            <a:off x="2928551" y="1305673"/>
            <a:ext cx="1557854" cy="141076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9AFCE0F8-7AF2-4A2E-BCAC-BC9E63CC02D6}"/>
              </a:ext>
            </a:extLst>
          </p:cNvPr>
          <p:cNvSpPr/>
          <p:nvPr/>
        </p:nvSpPr>
        <p:spPr>
          <a:xfrm>
            <a:off x="510904" y="2689624"/>
            <a:ext cx="26793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new Column </a:t>
            </a:r>
            <a:endParaRPr lang="en-US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975F7E6-DEF7-4DF5-AC6C-BA4FE06F6F13}"/>
              </a:ext>
            </a:extLst>
          </p:cNvPr>
          <p:cNvCxnSpPr>
            <a:cxnSpLocks/>
          </p:cNvCxnSpPr>
          <p:nvPr/>
        </p:nvCxnSpPr>
        <p:spPr>
          <a:xfrm flipV="1">
            <a:off x="3190292" y="1346888"/>
            <a:ext cx="1966360" cy="3529104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2FD1FBBF-2ADC-406E-AB97-AA308B1B0947}"/>
              </a:ext>
            </a:extLst>
          </p:cNvPr>
          <p:cNvSpPr/>
          <p:nvPr/>
        </p:nvSpPr>
        <p:spPr>
          <a:xfrm>
            <a:off x="2105022" y="4875992"/>
            <a:ext cx="19893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The Paste Function</a:t>
            </a:r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94FC857-A30D-4F1D-91E4-BA82E75B837C}"/>
              </a:ext>
            </a:extLst>
          </p:cNvPr>
          <p:cNvSpPr/>
          <p:nvPr/>
        </p:nvSpPr>
        <p:spPr>
          <a:xfrm>
            <a:off x="5369146" y="2979479"/>
            <a:ext cx="2605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Old Column </a:t>
            </a:r>
            <a:endParaRPr lang="en-US" dirty="0"/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028D08C7-92B8-4A9B-8B25-8225E0E69595}"/>
              </a:ext>
            </a:extLst>
          </p:cNvPr>
          <p:cNvCxnSpPr>
            <a:cxnSpLocks/>
            <a:stCxn id="33" idx="0"/>
          </p:cNvCxnSpPr>
          <p:nvPr/>
        </p:nvCxnSpPr>
        <p:spPr>
          <a:xfrm flipH="1" flipV="1">
            <a:off x="6280769" y="1377260"/>
            <a:ext cx="390977" cy="160221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663056C9-9FF6-456F-AC2E-6ECE64EC945F}"/>
              </a:ext>
            </a:extLst>
          </p:cNvPr>
          <p:cNvCxnSpPr>
            <a:cxnSpLocks/>
          </p:cNvCxnSpPr>
          <p:nvPr/>
        </p:nvCxnSpPr>
        <p:spPr>
          <a:xfrm flipH="1" flipV="1">
            <a:off x="6553739" y="1334623"/>
            <a:ext cx="918100" cy="116599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A1B13828-705A-4B55-8CD0-336D5305DB40}"/>
              </a:ext>
            </a:extLst>
          </p:cNvPr>
          <p:cNvSpPr/>
          <p:nvPr/>
        </p:nvSpPr>
        <p:spPr>
          <a:xfrm>
            <a:off x="7830053" y="2023285"/>
            <a:ext cx="26052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Name of the Old Column 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6F9307-54DD-4D00-972F-F4BBAC719B0F}"/>
              </a:ext>
            </a:extLst>
          </p:cNvPr>
          <p:cNvSpPr/>
          <p:nvPr/>
        </p:nvSpPr>
        <p:spPr>
          <a:xfrm>
            <a:off x="1771167" y="3256419"/>
            <a:ext cx="2119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The Assign Operator</a:t>
            </a:r>
            <a:endParaRPr lang="en-US" dirty="0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4E90449-E9CE-4376-80B4-710A3CE08D2C}"/>
              </a:ext>
            </a:extLst>
          </p:cNvPr>
          <p:cNvCxnSpPr>
            <a:cxnSpLocks/>
          </p:cNvCxnSpPr>
          <p:nvPr/>
        </p:nvCxnSpPr>
        <p:spPr>
          <a:xfrm flipV="1">
            <a:off x="3150307" y="1334623"/>
            <a:ext cx="1623172" cy="1908171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AF9BEEA9-38CF-47A7-87A4-73B9C094B076}"/>
              </a:ext>
            </a:extLst>
          </p:cNvPr>
          <p:cNvCxnSpPr>
            <a:cxnSpLocks/>
          </p:cNvCxnSpPr>
          <p:nvPr/>
        </p:nvCxnSpPr>
        <p:spPr>
          <a:xfrm flipH="1" flipV="1">
            <a:off x="6828957" y="1305673"/>
            <a:ext cx="1288991" cy="743447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452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479889" y="-26976"/>
            <a:ext cx="672690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The Actual Paste Command and Result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E8FB04CE-2293-4B7F-9B0B-319514082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00006" y="1023932"/>
            <a:ext cx="1582859" cy="4298802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BA8F92EC-206A-43E8-97FB-9ED37C1CC0A3}"/>
              </a:ext>
            </a:extLst>
          </p:cNvPr>
          <p:cNvSpPr/>
          <p:nvPr/>
        </p:nvSpPr>
        <p:spPr>
          <a:xfrm>
            <a:off x="848496" y="1019599"/>
            <a:ext cx="81719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Aug_2016$Instructor &lt;- paste(Aug_2016$X.4,Aug_2016$X.6, Aug_2016$X.7,Aug_2016$X.8,Aug_2016$X.9,Aug_2016$X.10,Aug_2016$X.11,Aug_2016$X.13,Aug_2016$X.14,Aug_2016$X.15,Aug_2016$X.17,Aug_2016$X.18)</a:t>
            </a:r>
          </a:p>
        </p:txBody>
      </p:sp>
    </p:spTree>
    <p:extLst>
      <p:ext uri="{BB962C8B-B14F-4D97-AF65-F5344CB8AC3E}">
        <p14:creationId xmlns:p14="http://schemas.microsoft.com/office/powerpoint/2010/main" val="640903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892767" y="-28183"/>
            <a:ext cx="765914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SurveyMonkey Creates Long Column Names</a:t>
            </a:r>
          </a:p>
        </p:txBody>
      </p:sp>
      <p:pic>
        <p:nvPicPr>
          <p:cNvPr id="12" name="Picture 2" descr="C:\Users\micha\AppData\Local\Temp\SNAGHTML168a36c.PNG">
            <a:extLst>
              <a:ext uri="{FF2B5EF4-FFF2-40B4-BE49-F238E27FC236}">
                <a16:creationId xmlns:a16="http://schemas.microsoft.com/office/drawing/2014/main" id="{D948898A-2926-4BD8-8547-6A006B3759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94960" y="820404"/>
            <a:ext cx="5186253" cy="4530520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704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6678</TotalTime>
  <Words>515</Words>
  <Application>Microsoft Office PowerPoint</Application>
  <PresentationFormat>Widescreen</PresentationFormat>
  <Paragraphs>71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142</cp:revision>
  <dcterms:created xsi:type="dcterms:W3CDTF">2017-10-26T06:05:04Z</dcterms:created>
  <dcterms:modified xsi:type="dcterms:W3CDTF">2017-12-19T22:43:41Z</dcterms:modified>
</cp:coreProperties>
</file>

<file path=docProps/thumbnail.jpeg>
</file>